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2" r:id="rId7"/>
    <p:sldId id="283" r:id="rId8"/>
    <p:sldId id="261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64" r:id="rId17"/>
    <p:sldId id="265" r:id="rId18"/>
    <p:sldId id="266" r:id="rId19"/>
    <p:sldId id="267" r:id="rId20"/>
    <p:sldId id="268" r:id="rId21"/>
    <p:sldId id="272" r:id="rId22"/>
    <p:sldId id="271" r:id="rId23"/>
    <p:sldId id="274" r:id="rId24"/>
    <p:sldId id="27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D8EF-633C-4355-9DA2-99B28E6BA37F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E8BC-0B67-4345-8D8D-447359787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D8EF-633C-4355-9DA2-99B28E6BA37F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E8BC-0B67-4345-8D8D-447359787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D8EF-633C-4355-9DA2-99B28E6BA37F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E8BC-0B67-4345-8D8D-447359787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D8EF-633C-4355-9DA2-99B28E6BA37F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E8BC-0B67-4345-8D8D-447359787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D8EF-633C-4355-9DA2-99B28E6BA37F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E8BC-0B67-4345-8D8D-447359787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D8EF-633C-4355-9DA2-99B28E6BA37F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E8BC-0B67-4345-8D8D-447359787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D8EF-633C-4355-9DA2-99B28E6BA37F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E8BC-0B67-4345-8D8D-447359787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D8EF-633C-4355-9DA2-99B28E6BA37F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E8BC-0B67-4345-8D8D-447359787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D8EF-633C-4355-9DA2-99B28E6BA37F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E8BC-0B67-4345-8D8D-447359787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D8EF-633C-4355-9DA2-99B28E6BA37F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E8BC-0B67-4345-8D8D-447359787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D8EF-633C-4355-9DA2-99B28E6BA37F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4E8BC-0B67-4345-8D8D-447359787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8D8EF-633C-4355-9DA2-99B28E6BA37F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4E8BC-0B67-4345-8D8D-447359787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Judicial Process within </a:t>
            </a:r>
            <a:r>
              <a:rPr lang="en-IN" dirty="0" smtClean="0"/>
              <a:t>regulator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Quasi judicial Authorities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A quasi judicial authority is a non-judicial entity which can interpret law</a:t>
            </a:r>
          </a:p>
          <a:p>
            <a:r>
              <a:rPr lang="en-IN" dirty="0" smtClean="0"/>
              <a:t>It is obliged to objectively determine the facts and draw objective conclusions .</a:t>
            </a:r>
          </a:p>
          <a:p>
            <a:r>
              <a:rPr lang="en-IN" dirty="0" smtClean="0"/>
              <a:t>Right to hold hearings and conduct investigations into disputed claims</a:t>
            </a:r>
          </a:p>
          <a:p>
            <a:r>
              <a:rPr lang="en-IN" dirty="0" smtClean="0"/>
              <a:t>Powers and procedures resembling court of law</a:t>
            </a:r>
          </a:p>
          <a:p>
            <a:r>
              <a:rPr lang="en-IN" dirty="0" smtClean="0"/>
              <a:t>Generally limited to certain area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Powers </a:t>
            </a:r>
            <a:r>
              <a:rPr lang="en-IN" dirty="0" smtClean="0"/>
              <a:t>of Civil court to conduct enquiries</a:t>
            </a:r>
            <a:br>
              <a:rPr lang="en-I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Discovery and Inspections</a:t>
            </a:r>
          </a:p>
          <a:p>
            <a:r>
              <a:rPr lang="en-IN" dirty="0" smtClean="0"/>
              <a:t>Enforcing attendance of any person</a:t>
            </a:r>
          </a:p>
          <a:p>
            <a:r>
              <a:rPr lang="en-IN" dirty="0" smtClean="0"/>
              <a:t>Production of any document</a:t>
            </a:r>
          </a:p>
          <a:p>
            <a:r>
              <a:rPr lang="en-IN" dirty="0" smtClean="0"/>
              <a:t>Issuing </a:t>
            </a:r>
            <a:r>
              <a:rPr lang="en-IN" dirty="0" err="1" smtClean="0"/>
              <a:t>commision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Observing proper procedure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Search and Seizure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Investigation </a:t>
            </a:r>
            <a:r>
              <a:rPr lang="en-IN" dirty="0" smtClean="0"/>
              <a:t>powers </a:t>
            </a:r>
            <a:r>
              <a:rPr lang="en-IN" dirty="0" smtClean="0"/>
              <a:t>including </a:t>
            </a:r>
            <a:r>
              <a:rPr lang="en-IN" dirty="0" smtClean="0"/>
              <a:t>power to search </a:t>
            </a:r>
            <a:r>
              <a:rPr lang="en-IN" dirty="0" smtClean="0"/>
              <a:t>and seizure</a:t>
            </a:r>
          </a:p>
          <a:p>
            <a:r>
              <a:rPr lang="en-IN" dirty="0" smtClean="0"/>
              <a:t>Provisions of </a:t>
            </a:r>
            <a:r>
              <a:rPr lang="en-IN" dirty="0" err="1" smtClean="0"/>
              <a:t>CrPC</a:t>
            </a:r>
            <a:r>
              <a:rPr lang="en-IN" dirty="0" smtClean="0"/>
              <a:t> to apply in relation to search and seizures</a:t>
            </a:r>
          </a:p>
          <a:p>
            <a:r>
              <a:rPr lang="en-IN" dirty="0" smtClean="0"/>
              <a:t>Procedural aspects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Principles of Natural justice</a:t>
            </a:r>
            <a:br>
              <a:rPr lang="en-I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dirty="0" err="1" smtClean="0"/>
              <a:t>Nemo</a:t>
            </a:r>
            <a:r>
              <a:rPr lang="en-IN" dirty="0" smtClean="0"/>
              <a:t> </a:t>
            </a:r>
            <a:r>
              <a:rPr lang="en-IN" dirty="0" err="1" smtClean="0"/>
              <a:t>judex</a:t>
            </a:r>
            <a:r>
              <a:rPr lang="en-IN" dirty="0" smtClean="0"/>
              <a:t> in </a:t>
            </a:r>
            <a:r>
              <a:rPr lang="en-IN" dirty="0" err="1" smtClean="0"/>
              <a:t>causa</a:t>
            </a:r>
            <a:r>
              <a:rPr lang="en-IN" dirty="0" smtClean="0"/>
              <a:t> </a:t>
            </a:r>
            <a:r>
              <a:rPr lang="en-IN" dirty="0" err="1" smtClean="0"/>
              <a:t>sua</a:t>
            </a:r>
            <a:r>
              <a:rPr lang="en-IN" dirty="0" smtClean="0"/>
              <a:t> 	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IN" dirty="0" smtClean="0"/>
              <a:t>No one should be made judge in his own case 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IN" dirty="0" smtClean="0"/>
              <a:t>Rule against bias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IN" dirty="0" smtClean="0"/>
              <a:t>Audi </a:t>
            </a:r>
            <a:r>
              <a:rPr lang="en-IN" dirty="0" err="1" smtClean="0"/>
              <a:t>alteram</a:t>
            </a:r>
            <a:r>
              <a:rPr lang="en-IN" dirty="0" smtClean="0"/>
              <a:t> </a:t>
            </a:r>
            <a:r>
              <a:rPr lang="en-IN" dirty="0" err="1" smtClean="0"/>
              <a:t>partem</a:t>
            </a:r>
            <a:endParaRPr lang="en-IN" dirty="0" smtClean="0"/>
          </a:p>
          <a:p>
            <a:pPr marL="914400" lvl="1" indent="-514350">
              <a:buFont typeface="+mj-lt"/>
              <a:buAutoNum type="alphaLcParenR"/>
            </a:pPr>
            <a:r>
              <a:rPr lang="en-IN" dirty="0" smtClean="0"/>
              <a:t>Hear the other party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IN" dirty="0" smtClean="0"/>
              <a:t>No one should be condemned unheard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IN" dirty="0" smtClean="0"/>
              <a:t>Rule of fair hearing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IN" dirty="0" smtClean="0"/>
              <a:t>Speaking order </a:t>
            </a:r>
            <a:r>
              <a:rPr lang="en-IN" dirty="0" smtClean="0"/>
              <a:t>or reasoned decision</a:t>
            </a:r>
            <a:endParaRPr lang="en-IN" dirty="0" smtClean="0"/>
          </a:p>
          <a:p>
            <a:pPr marL="514350" indent="-514350">
              <a:buFont typeface="+mj-lt"/>
              <a:buAutoNum type="arabicPeriod" startAt="2"/>
            </a:pPr>
            <a:endParaRPr lang="en-IN" dirty="0" smtClean="0"/>
          </a:p>
          <a:p>
            <a:pPr marL="514350" indent="-514350">
              <a:buFont typeface="+mj-lt"/>
              <a:buAutoNum type="arabicPeriod" startAt="2"/>
            </a:pPr>
            <a:endParaRPr lang="en-IN" dirty="0" smtClean="0"/>
          </a:p>
          <a:p>
            <a:pPr marL="514350" indent="-514350">
              <a:buNone/>
            </a:pPr>
            <a:endParaRPr lang="en-IN" dirty="0" smtClean="0"/>
          </a:p>
          <a:p>
            <a:pPr marL="914400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Speaking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An order that speaks for itself</a:t>
            </a:r>
          </a:p>
          <a:p>
            <a:r>
              <a:rPr lang="en-IN" dirty="0" smtClean="0"/>
              <a:t>Details of the issue</a:t>
            </a:r>
          </a:p>
          <a:p>
            <a:r>
              <a:rPr lang="en-IN" dirty="0" smtClean="0"/>
              <a:t>Ascertaining the facts of the matter</a:t>
            </a:r>
          </a:p>
          <a:p>
            <a:r>
              <a:rPr lang="en-IN" dirty="0" smtClean="0"/>
              <a:t>Justified application of law</a:t>
            </a:r>
          </a:p>
          <a:p>
            <a:r>
              <a:rPr lang="en-IN" dirty="0" smtClean="0"/>
              <a:t>Should stand the test of </a:t>
            </a:r>
          </a:p>
          <a:p>
            <a:pPr lvl="1"/>
            <a:r>
              <a:rPr lang="en-IN" dirty="0" smtClean="0"/>
              <a:t>Legality</a:t>
            </a:r>
            <a:endParaRPr lang="en-US" dirty="0" smtClean="0"/>
          </a:p>
          <a:p>
            <a:pPr lvl="1"/>
            <a:r>
              <a:rPr lang="en-IN" dirty="0" smtClean="0"/>
              <a:t>Fairness</a:t>
            </a:r>
          </a:p>
          <a:p>
            <a:pPr lvl="1"/>
            <a:r>
              <a:rPr lang="en-IN" dirty="0" smtClean="0"/>
              <a:t>Reason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Legal Precedent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</a:t>
            </a:r>
            <a:r>
              <a:rPr lang="en-IN" i="1" dirty="0" smtClean="0"/>
              <a:t>Precedent </a:t>
            </a:r>
            <a:r>
              <a:rPr lang="en-IN" dirty="0" smtClean="0"/>
              <a:t>is a legal </a:t>
            </a:r>
            <a:r>
              <a:rPr lang="en-IN" dirty="0" err="1" smtClean="0"/>
              <a:t>casethat</a:t>
            </a:r>
            <a:r>
              <a:rPr lang="en-IN" dirty="0" smtClean="0"/>
              <a:t> establishes a principle or rule.</a:t>
            </a:r>
          </a:p>
          <a:p>
            <a:r>
              <a:rPr lang="en-IN" dirty="0" smtClean="0"/>
              <a:t>This principle is then used by the court or other judicial bodies when deciding later cases with similar issues</a:t>
            </a:r>
          </a:p>
          <a:p>
            <a:r>
              <a:rPr lang="en-IN" dirty="0" smtClean="0"/>
              <a:t>Austin’s definition is Judiciary’s law</a:t>
            </a:r>
          </a:p>
          <a:p>
            <a:r>
              <a:rPr lang="en-IN" dirty="0" smtClean="0"/>
              <a:t>Ratio </a:t>
            </a:r>
            <a:r>
              <a:rPr lang="en-IN" dirty="0" err="1" smtClean="0"/>
              <a:t>Decidendi</a:t>
            </a:r>
            <a:r>
              <a:rPr lang="en-IN" dirty="0" smtClean="0"/>
              <a:t> and obiter dicta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Regulatory authorities-Accountability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 the earlier regime, the decisions on tariff were taken by the </a:t>
            </a:r>
            <a:r>
              <a:rPr lang="en-US" dirty="0" smtClean="0"/>
              <a:t>government </a:t>
            </a:r>
            <a:r>
              <a:rPr lang="en-US" dirty="0"/>
              <a:t>or its </a:t>
            </a:r>
            <a:r>
              <a:rPr lang="en-US" dirty="0" smtClean="0"/>
              <a:t>agencies</a:t>
            </a:r>
          </a:p>
          <a:p>
            <a:r>
              <a:rPr lang="en-US" dirty="0"/>
              <a:t>There was no provision for appeal against </a:t>
            </a:r>
            <a:r>
              <a:rPr lang="en-US" dirty="0" smtClean="0"/>
              <a:t>government’s orders other tan </a:t>
            </a:r>
            <a:r>
              <a:rPr lang="en-US" dirty="0" err="1" smtClean="0"/>
              <a:t>constitutinal</a:t>
            </a:r>
            <a:r>
              <a:rPr lang="en-US" dirty="0" smtClean="0"/>
              <a:t> processes</a:t>
            </a:r>
          </a:p>
          <a:p>
            <a:r>
              <a:rPr lang="en-US" dirty="0" smtClean="0"/>
              <a:t>The </a:t>
            </a:r>
            <a:r>
              <a:rPr lang="en-US" dirty="0"/>
              <a:t>regulatory bodies have to be accountable </a:t>
            </a:r>
            <a:r>
              <a:rPr lang="en-US" dirty="0" smtClean="0"/>
              <a:t>for their </a:t>
            </a:r>
            <a:r>
              <a:rPr lang="en-US" dirty="0"/>
              <a:t>actions</a:t>
            </a:r>
            <a:r>
              <a:rPr lang="en-US" dirty="0" smtClean="0"/>
              <a:t>.</a:t>
            </a:r>
          </a:p>
          <a:p>
            <a:r>
              <a:rPr lang="en-US" dirty="0"/>
              <a:t>There is a provision for appeal against regulatory </a:t>
            </a:r>
            <a:r>
              <a:rPr lang="en-US" dirty="0" smtClean="0"/>
              <a:t>decisions</a:t>
            </a:r>
          </a:p>
          <a:p>
            <a:r>
              <a:rPr lang="en-US" dirty="0"/>
              <a:t>Appeals are either made in High Courts or in some cases </a:t>
            </a:r>
            <a:r>
              <a:rPr lang="en-US" dirty="0" smtClean="0"/>
              <a:t>before specialized </a:t>
            </a:r>
            <a:r>
              <a:rPr lang="en-US" dirty="0"/>
              <a:t>bodies such as tribunal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Regulatory </a:t>
            </a:r>
            <a:r>
              <a:rPr lang="en-IN" dirty="0" smtClean="0"/>
              <a:t>authorities-Accountability </a:t>
            </a:r>
            <a:r>
              <a:rPr lang="en-IN" dirty="0" err="1" smtClean="0"/>
              <a:t>Contd</a:t>
            </a:r>
            <a:r>
              <a:rPr lang="en-IN" dirty="0" smtClean="0"/>
              <a:t>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superior courts can always intervene in regulatory </a:t>
            </a:r>
            <a:r>
              <a:rPr lang="en-US" dirty="0" smtClean="0"/>
              <a:t>decisions through </a:t>
            </a:r>
            <a:r>
              <a:rPr lang="en-US" dirty="0"/>
              <a:t>their inherent power of judicial review.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addition, </a:t>
            </a:r>
            <a:r>
              <a:rPr lang="en-US" dirty="0" smtClean="0"/>
              <a:t>regulatory decisions </a:t>
            </a:r>
            <a:r>
              <a:rPr lang="en-US" dirty="0"/>
              <a:t>are appealable in the High Court in most cases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Review jurisdiction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issue for </a:t>
            </a:r>
            <a:r>
              <a:rPr lang="en-US" dirty="0" smtClean="0"/>
              <a:t>discussion is </a:t>
            </a:r>
            <a:r>
              <a:rPr lang="en-US" dirty="0"/>
              <a:t>what should the courts or appellate tribunals be looking for </a:t>
            </a:r>
            <a:r>
              <a:rPr lang="en-US" dirty="0" smtClean="0"/>
              <a:t>when they </a:t>
            </a:r>
            <a:r>
              <a:rPr lang="en-US" dirty="0"/>
              <a:t>review or entertain appeals against regulatory decisions. 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/>
              <a:t>whether the regulator exceeded or abused its powers;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whether the regulator committed an error of law or a breach of </a:t>
            </a:r>
            <a:r>
              <a:rPr lang="en-US" dirty="0" smtClean="0"/>
              <a:t>the rules </a:t>
            </a:r>
            <a:r>
              <a:rPr lang="en-US" dirty="0"/>
              <a:t>of natural </a:t>
            </a:r>
            <a:r>
              <a:rPr lang="en-US" dirty="0" smtClean="0"/>
              <a:t>justice</a:t>
            </a:r>
            <a:endParaRPr lang="en-US" dirty="0"/>
          </a:p>
          <a:p>
            <a:pPr lvl="1"/>
            <a:r>
              <a:rPr lang="en-US" dirty="0" smtClean="0"/>
              <a:t>whether </a:t>
            </a:r>
            <a:r>
              <a:rPr lang="en-US" dirty="0"/>
              <a:t>a regulator reached a decision which no reasonable </a:t>
            </a:r>
            <a:r>
              <a:rPr lang="en-US" dirty="0" smtClean="0"/>
              <a:t>tribunal would </a:t>
            </a:r>
            <a:r>
              <a:rPr lang="en-US" dirty="0"/>
              <a:t>have reached.</a:t>
            </a:r>
          </a:p>
          <a:p>
            <a:r>
              <a:rPr lang="en-US" dirty="0"/>
              <a:t>Or, should they look into the merits of the case, into facts, and </a:t>
            </a:r>
            <a:r>
              <a:rPr lang="en-US" dirty="0" smtClean="0"/>
              <a:t>take decisions substituting </a:t>
            </a:r>
            <a:r>
              <a:rPr lang="en-US" dirty="0"/>
              <a:t>themselves for the regulator?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Review </a:t>
            </a:r>
            <a:r>
              <a:rPr lang="en-IN" dirty="0" smtClean="0"/>
              <a:t>jurisdiction </a:t>
            </a:r>
            <a:r>
              <a:rPr lang="en-IN" dirty="0" err="1" smtClean="0"/>
              <a:t>Contd</a:t>
            </a:r>
            <a:r>
              <a:rPr lang="en-IN" dirty="0" smtClean="0"/>
              <a:t>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In Tata </a:t>
            </a:r>
            <a:r>
              <a:rPr lang="en-US" dirty="0"/>
              <a:t>Cellular </a:t>
            </a:r>
            <a:r>
              <a:rPr lang="en-US" dirty="0" err="1"/>
              <a:t>vs</a:t>
            </a:r>
            <a:r>
              <a:rPr lang="en-US" dirty="0"/>
              <a:t> Union of India</a:t>
            </a:r>
            <a:r>
              <a:rPr lang="en-US" dirty="0" smtClean="0"/>
              <a:t>, (1994 [6] SCC 651)the </a:t>
            </a:r>
            <a:r>
              <a:rPr lang="en-US" dirty="0" err="1" smtClean="0"/>
              <a:t>Hon’ble</a:t>
            </a:r>
            <a:r>
              <a:rPr lang="en-US" dirty="0" smtClean="0"/>
              <a:t> </a:t>
            </a:r>
            <a:r>
              <a:rPr lang="en-US" dirty="0"/>
              <a:t>Supreme Court </a:t>
            </a:r>
            <a:r>
              <a:rPr lang="en-US" dirty="0" smtClean="0"/>
              <a:t>reiterated </a:t>
            </a:r>
            <a:r>
              <a:rPr lang="en-US" dirty="0"/>
              <a:t>these views, and laid down six principles on the basis of which</a:t>
            </a:r>
          </a:p>
          <a:p>
            <a:r>
              <a:rPr lang="en-US" dirty="0"/>
              <a:t>administrative decisions should be reviewed. These are: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the modern trend points to judicial restraint in administrative action;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the court does not sit as a court of appeal but merely reviews </a:t>
            </a:r>
            <a:r>
              <a:rPr lang="en-US" dirty="0" smtClean="0"/>
              <a:t>the manner </a:t>
            </a:r>
            <a:r>
              <a:rPr lang="en-US" dirty="0"/>
              <a:t>in which the decision was made;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the court does not have the expertise to correct the </a:t>
            </a:r>
            <a:r>
              <a:rPr lang="en-US" dirty="0" smtClean="0"/>
              <a:t>administrative decision</a:t>
            </a:r>
            <a:r>
              <a:rPr lang="en-US" dirty="0"/>
              <a:t>. If a review of the administrative decision is permitted </a:t>
            </a:r>
            <a:r>
              <a:rPr lang="en-US" dirty="0" smtClean="0"/>
              <a:t>it will </a:t>
            </a:r>
            <a:r>
              <a:rPr lang="en-US" dirty="0"/>
              <a:t>be substituting its own decision, without the necessary </a:t>
            </a:r>
            <a:r>
              <a:rPr lang="en-US" dirty="0" smtClean="0"/>
              <a:t>expertise</a:t>
            </a:r>
            <a:r>
              <a:rPr lang="en-US" dirty="0"/>
              <a:t>, which itself may be futile;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the terms of the invitation to tender cannot be open to judicial </a:t>
            </a:r>
            <a:r>
              <a:rPr lang="en-US" dirty="0" smtClean="0"/>
              <a:t>scrutiny because </a:t>
            </a:r>
            <a:r>
              <a:rPr lang="en-US" dirty="0"/>
              <a:t>the invitation to tender is in the realm of contract. </a:t>
            </a:r>
            <a:r>
              <a:rPr lang="en-US" dirty="0" smtClean="0"/>
              <a:t>Normally speaking</a:t>
            </a:r>
            <a:r>
              <a:rPr lang="en-US" dirty="0"/>
              <a:t>, the decision to accept the tender or award the contract </a:t>
            </a:r>
            <a:r>
              <a:rPr lang="en-US" dirty="0" smtClean="0"/>
              <a:t>is reached </a:t>
            </a:r>
            <a:r>
              <a:rPr lang="en-US" dirty="0"/>
              <a:t>by process of negotiations through several tiers. More </a:t>
            </a:r>
            <a:r>
              <a:rPr lang="en-US" dirty="0" smtClean="0"/>
              <a:t>often than </a:t>
            </a:r>
            <a:r>
              <a:rPr lang="en-US" dirty="0"/>
              <a:t>not, such decisions are made qualitatively by experts;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the government must have freedom of contract. In other words, </a:t>
            </a:r>
            <a:r>
              <a:rPr lang="en-US" dirty="0" smtClean="0"/>
              <a:t>a fair </a:t>
            </a:r>
            <a:r>
              <a:rPr lang="en-US" dirty="0"/>
              <a:t>play in the joints is a necessary concomitant for an </a:t>
            </a:r>
            <a:r>
              <a:rPr lang="en-US" dirty="0" err="1" smtClean="0"/>
              <a:t>administra</a:t>
            </a:r>
            <a:r>
              <a:rPr lang="en-US" dirty="0" smtClean="0"/>
              <a:t> </a:t>
            </a:r>
            <a:r>
              <a:rPr lang="en-US" dirty="0" err="1" smtClean="0"/>
              <a:t>tive</a:t>
            </a:r>
            <a:r>
              <a:rPr lang="en-US" dirty="0" smtClean="0"/>
              <a:t> </a:t>
            </a:r>
            <a:r>
              <a:rPr lang="en-US" dirty="0"/>
              <a:t>body functioning in an administrative sphere or </a:t>
            </a:r>
            <a:r>
              <a:rPr lang="en-US" dirty="0" smtClean="0"/>
              <a:t>quasi-administrative </a:t>
            </a:r>
            <a:r>
              <a:rPr lang="en-US" dirty="0"/>
              <a:t>sphere. However, the decision must not only be tested by </a:t>
            </a:r>
            <a:r>
              <a:rPr lang="en-US" dirty="0" smtClean="0"/>
              <a:t>the application </a:t>
            </a:r>
            <a:r>
              <a:rPr lang="en-US" dirty="0"/>
              <a:t>of </a:t>
            </a:r>
            <a:r>
              <a:rPr lang="en-US" dirty="0" smtClean="0"/>
              <a:t>‘</a:t>
            </a:r>
            <a:r>
              <a:rPr lang="en-US" dirty="0" err="1" smtClean="0"/>
              <a:t>Wednesbury</a:t>
            </a:r>
            <a:r>
              <a:rPr lang="en-US" dirty="0" smtClean="0"/>
              <a:t> </a:t>
            </a:r>
            <a:r>
              <a:rPr lang="en-US" dirty="0"/>
              <a:t>principle of </a:t>
            </a:r>
            <a:r>
              <a:rPr lang="en-US" dirty="0" smtClean="0"/>
              <a:t>reasonableness’(</a:t>
            </a:r>
            <a:r>
              <a:rPr lang="en-US" dirty="0" err="1" smtClean="0"/>
              <a:t>includingother</a:t>
            </a:r>
            <a:r>
              <a:rPr lang="en-US" dirty="0" smtClean="0"/>
              <a:t> </a:t>
            </a:r>
            <a:r>
              <a:rPr lang="en-US" dirty="0"/>
              <a:t>facts pointed out above) but must be free from </a:t>
            </a:r>
            <a:r>
              <a:rPr lang="en-US" dirty="0" smtClean="0"/>
              <a:t>arbitrariness not </a:t>
            </a:r>
            <a:r>
              <a:rPr lang="en-US" dirty="0"/>
              <a:t>affected by bias or actuated by mala fide; and</a:t>
            </a:r>
          </a:p>
          <a:p>
            <a:pPr lvl="1"/>
            <a:r>
              <a:rPr lang="en-US" dirty="0" smtClean="0"/>
              <a:t>quashing </a:t>
            </a:r>
            <a:r>
              <a:rPr lang="en-US" dirty="0"/>
              <a:t>decisions may impose heavy burden on the </a:t>
            </a:r>
            <a:r>
              <a:rPr lang="en-US" dirty="0" err="1" smtClean="0"/>
              <a:t>administrationand</a:t>
            </a:r>
            <a:r>
              <a:rPr lang="en-US" dirty="0" smtClean="0"/>
              <a:t> </a:t>
            </a:r>
            <a:r>
              <a:rPr lang="en-US" dirty="0"/>
              <a:t>lead to increased and unbudgeted expenditure.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Regulatory bodies- 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Commercialisation of Government functions</a:t>
            </a:r>
          </a:p>
          <a:p>
            <a:r>
              <a:rPr lang="en-IN" dirty="0" smtClean="0"/>
              <a:t>Need for independent bodies to balance interest of various stakeholders</a:t>
            </a:r>
          </a:p>
          <a:p>
            <a:pPr lvl="1"/>
            <a:r>
              <a:rPr lang="en-IN" dirty="0" smtClean="0"/>
              <a:t>To prevent market failure</a:t>
            </a:r>
          </a:p>
          <a:p>
            <a:pPr lvl="1"/>
            <a:r>
              <a:rPr lang="en-IN" dirty="0" smtClean="0"/>
              <a:t>To check anti competitive practices</a:t>
            </a:r>
          </a:p>
          <a:p>
            <a:pPr lvl="1"/>
            <a:r>
              <a:rPr lang="en-IN" dirty="0" smtClean="0"/>
              <a:t>To promote </a:t>
            </a:r>
            <a:r>
              <a:rPr lang="en-IN" smtClean="0"/>
              <a:t>public interest</a:t>
            </a:r>
            <a:endParaRPr lang="en-IN" dirty="0" smtClean="0"/>
          </a:p>
          <a:p>
            <a:r>
              <a:rPr lang="en-US" dirty="0" smtClean="0"/>
              <a:t>To comfort Private operators</a:t>
            </a:r>
          </a:p>
          <a:p>
            <a:r>
              <a:rPr lang="en-IN" dirty="0" smtClean="0"/>
              <a:t>Reduce transaction cost associated with Privatisation of government enterprises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Appellate Jurisdiction of courts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As per the view taken by the courts it covers going into the facts also </a:t>
            </a:r>
          </a:p>
          <a:p>
            <a:r>
              <a:rPr lang="en-US" dirty="0"/>
              <a:t>The two overriding considerations, namely, lack of expertise and </a:t>
            </a:r>
            <a:r>
              <a:rPr lang="en-US" dirty="0" smtClean="0"/>
              <a:t>time constraints </a:t>
            </a:r>
            <a:r>
              <a:rPr lang="en-US" dirty="0"/>
              <a:t>apply equally to appeals, and present a </a:t>
            </a:r>
            <a:r>
              <a:rPr lang="en-US" dirty="0" smtClean="0"/>
              <a:t>case </a:t>
            </a:r>
            <a:r>
              <a:rPr lang="en-US" dirty="0"/>
              <a:t>for </a:t>
            </a:r>
            <a:r>
              <a:rPr lang="en-US" dirty="0" smtClean="0"/>
              <a:t>restricting the </a:t>
            </a:r>
            <a:r>
              <a:rPr lang="en-US" smtClean="0"/>
              <a:t>courts’intervention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regulators had an opportunity to use improved processes as compared with government departments</a:t>
            </a:r>
          </a:p>
          <a:p>
            <a:r>
              <a:rPr lang="en-US" dirty="0" smtClean="0"/>
              <a:t> this opportunity has been </a:t>
            </a:r>
            <a:r>
              <a:rPr lang="en-US" dirty="0" err="1" smtClean="0"/>
              <a:t>utilised</a:t>
            </a:r>
            <a:r>
              <a:rPr lang="en-US" dirty="0" smtClean="0"/>
              <a:t> to a slight extent.</a:t>
            </a:r>
          </a:p>
          <a:p>
            <a:r>
              <a:rPr lang="en-US" dirty="0" smtClean="0"/>
              <a:t>recruitment by regulators has been from the pool of civil servants </a:t>
            </a:r>
          </a:p>
          <a:p>
            <a:r>
              <a:rPr lang="en-US" dirty="0" smtClean="0"/>
              <a:t>political interference on individual transactions</a:t>
            </a:r>
          </a:p>
          <a:p>
            <a:r>
              <a:rPr lang="en-US" dirty="0" smtClean="0"/>
              <a:t>conflicts of interest (RBI as a participants in market)</a:t>
            </a:r>
          </a:p>
          <a:p>
            <a:r>
              <a:rPr lang="en-US" dirty="0" smtClean="0"/>
              <a:t>separation of powers doctrine to reduce the concentration of power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Way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Clarity of purpose</a:t>
            </a:r>
          </a:p>
          <a:p>
            <a:r>
              <a:rPr lang="en-US" dirty="0" smtClean="0"/>
              <a:t>Role and composition of the board(Principal vis-à-vis the management)</a:t>
            </a:r>
          </a:p>
          <a:p>
            <a:r>
              <a:rPr lang="en-US" dirty="0" smtClean="0"/>
              <a:t>Legislative process to be controlled by boards rather than staff</a:t>
            </a:r>
          </a:p>
          <a:p>
            <a:r>
              <a:rPr lang="en-US" dirty="0" smtClean="0"/>
              <a:t>Executive process should be system driven</a:t>
            </a:r>
          </a:p>
          <a:p>
            <a:r>
              <a:rPr lang="en-IN" dirty="0" smtClean="0"/>
              <a:t>Judicial </a:t>
            </a:r>
            <a:r>
              <a:rPr lang="en-IN" dirty="0" smtClean="0"/>
              <a:t>process </a:t>
            </a:r>
            <a:r>
              <a:rPr lang="en-IN" dirty="0" smtClean="0"/>
              <a:t>should be separate from legislation and executive</a:t>
            </a:r>
          </a:p>
          <a:p>
            <a:r>
              <a:rPr lang="en-US" dirty="0" smtClean="0"/>
              <a:t>Reporting and accountability-. Regulators should be obliged to release statistical details about their functioning.</a:t>
            </a:r>
          </a:p>
          <a:p>
            <a:r>
              <a:rPr lang="en-US" dirty="0" smtClean="0"/>
              <a:t>The role of the department-to clarify the role of the department of government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Advertising Standards Council of India</a:t>
            </a:r>
          </a:p>
          <a:p>
            <a:r>
              <a:rPr lang="en-US" dirty="0" smtClean="0"/>
              <a:t>Competition Commission of India</a:t>
            </a:r>
          </a:p>
          <a:p>
            <a:r>
              <a:rPr lang="en-US" dirty="0" smtClean="0"/>
              <a:t>Biodiversity authority of India</a:t>
            </a:r>
          </a:p>
          <a:p>
            <a:r>
              <a:rPr lang="en-US" dirty="0" smtClean="0"/>
              <a:t>Press council of India</a:t>
            </a:r>
          </a:p>
          <a:p>
            <a:r>
              <a:rPr lang="en-US" dirty="0" smtClean="0"/>
              <a:t>Directorate General of Civil Aviation </a:t>
            </a:r>
          </a:p>
          <a:p>
            <a:r>
              <a:rPr lang="en-US" dirty="0" smtClean="0"/>
              <a:t>Forward Markets Commission </a:t>
            </a:r>
          </a:p>
          <a:p>
            <a:r>
              <a:rPr lang="en-US" dirty="0" smtClean="0"/>
              <a:t>Inland Waterways Authority of India</a:t>
            </a:r>
          </a:p>
          <a:p>
            <a:r>
              <a:rPr lang="en-US" dirty="0" smtClean="0"/>
              <a:t>Insurance Regulatory and Development Authority</a:t>
            </a:r>
          </a:p>
          <a:p>
            <a:r>
              <a:rPr lang="en-US" dirty="0" smtClean="0"/>
              <a:t>Reserve Bank of India</a:t>
            </a:r>
          </a:p>
          <a:p>
            <a:r>
              <a:rPr lang="en-US" dirty="0" smtClean="0"/>
              <a:t>Securities and Exchange Board of India</a:t>
            </a:r>
          </a:p>
          <a:p>
            <a:r>
              <a:rPr lang="en-US" dirty="0" smtClean="0"/>
              <a:t>Telecom Disputes Settlement and Appellate Tribunal</a:t>
            </a:r>
          </a:p>
          <a:p>
            <a:r>
              <a:rPr lang="en-US" dirty="0" smtClean="0"/>
              <a:t>Telecom Regulatory Authority of India</a:t>
            </a:r>
          </a:p>
          <a:p>
            <a:r>
              <a:rPr lang="en-US" dirty="0" smtClean="0"/>
              <a:t>The Food Safety and Standards Authority of India (FSSAI)</a:t>
            </a:r>
          </a:p>
          <a:p>
            <a:r>
              <a:rPr lang="en-US" dirty="0" smtClean="0"/>
              <a:t>Central pollution control board</a:t>
            </a:r>
          </a:p>
          <a:p>
            <a:r>
              <a:rPr lang="en-US" dirty="0" smtClean="0"/>
              <a:t>Financial Stability and Development Council</a:t>
            </a:r>
          </a:p>
          <a:p>
            <a:r>
              <a:rPr lang="en-US" dirty="0" smtClean="0"/>
              <a:t>Medical Council of India</a:t>
            </a:r>
          </a:p>
          <a:p>
            <a:r>
              <a:rPr lang="en-US" smtClean="0"/>
              <a:t>Pension fund regulatory and development authority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Regulatory bodies-Basic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Created by specific legislation</a:t>
            </a:r>
          </a:p>
          <a:p>
            <a:r>
              <a:rPr lang="en-IN" dirty="0" smtClean="0"/>
              <a:t>Independent but accountable</a:t>
            </a:r>
          </a:p>
          <a:p>
            <a:r>
              <a:rPr lang="en-IN" dirty="0" smtClean="0"/>
              <a:t>Functions and Powers earlier enjoined on the Governments or its agencies</a:t>
            </a:r>
          </a:p>
          <a:p>
            <a:r>
              <a:rPr lang="en-IN" dirty="0" smtClean="0"/>
              <a:t>Bring expertise in decision making</a:t>
            </a:r>
          </a:p>
          <a:p>
            <a:r>
              <a:rPr lang="en-IN" dirty="0" smtClean="0"/>
              <a:t>Transparent and responsive process</a:t>
            </a:r>
          </a:p>
          <a:p>
            <a:r>
              <a:rPr lang="en-IN" dirty="0" smtClean="0"/>
              <a:t>Powers of subordinate legislation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Regulatory bodies-Status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Quasi Judicial authorities having status of civil court</a:t>
            </a:r>
          </a:p>
          <a:p>
            <a:r>
              <a:rPr lang="en-IN" dirty="0" smtClean="0"/>
              <a:t>Some authorities have power to investigate and vested with penal provisions</a:t>
            </a:r>
          </a:p>
          <a:p>
            <a:r>
              <a:rPr lang="en-US" dirty="0"/>
              <a:t>judicial bodies generally deal with bipolar</a:t>
            </a:r>
          </a:p>
          <a:p>
            <a:pPr>
              <a:buNone/>
            </a:pPr>
            <a:r>
              <a:rPr lang="en-US" dirty="0" smtClean="0"/>
              <a:t>	centric </a:t>
            </a:r>
            <a:r>
              <a:rPr lang="en-US" dirty="0" smtClean="0"/>
              <a:t>interests which is not the case here</a:t>
            </a:r>
            <a:endParaRPr lang="en-IN" dirty="0" smtClean="0"/>
          </a:p>
          <a:p>
            <a:r>
              <a:rPr lang="en-US" dirty="0"/>
              <a:t>required to balance interests of multiple</a:t>
            </a:r>
          </a:p>
          <a:p>
            <a:pPr>
              <a:buNone/>
            </a:pPr>
            <a:r>
              <a:rPr lang="en-US" dirty="0" smtClean="0"/>
              <a:t>	groups </a:t>
            </a:r>
            <a:r>
              <a:rPr lang="en-US" dirty="0"/>
              <a:t>for the overall development of the </a:t>
            </a:r>
            <a:r>
              <a:rPr lang="en-US" dirty="0" smtClean="0"/>
              <a:t>sector</a:t>
            </a:r>
          </a:p>
          <a:p>
            <a:r>
              <a:rPr lang="en-US" dirty="0"/>
              <a:t>the </a:t>
            </a:r>
            <a:r>
              <a:rPr lang="en-US" dirty="0" smtClean="0"/>
              <a:t>procedure </a:t>
            </a:r>
            <a:r>
              <a:rPr lang="en-US" dirty="0"/>
              <a:t>and processes </a:t>
            </a:r>
            <a:r>
              <a:rPr lang="en-US" dirty="0" smtClean="0"/>
              <a:t>followed are different from Judicial process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Basic features of Judicial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passive judge </a:t>
            </a:r>
            <a:r>
              <a:rPr lang="en-US" dirty="0"/>
              <a:t>rules on the basis of the </a:t>
            </a:r>
            <a:r>
              <a:rPr lang="en-US" dirty="0" smtClean="0"/>
              <a:t>record</a:t>
            </a:r>
          </a:p>
          <a:p>
            <a:r>
              <a:rPr lang="en-US" dirty="0"/>
              <a:t>the law of evidence governs </a:t>
            </a:r>
            <a:r>
              <a:rPr lang="en-US" dirty="0" smtClean="0"/>
              <a:t>what may </a:t>
            </a:r>
            <a:r>
              <a:rPr lang="en-US" dirty="0"/>
              <a:t>and may not go into the </a:t>
            </a:r>
            <a:r>
              <a:rPr lang="en-US" dirty="0" smtClean="0"/>
              <a:t>record</a:t>
            </a:r>
          </a:p>
          <a:p>
            <a:r>
              <a:rPr lang="en-US" dirty="0"/>
              <a:t>parties adopt adversarial </a:t>
            </a:r>
            <a:r>
              <a:rPr lang="en-US" dirty="0" smtClean="0"/>
              <a:t>positions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Shortcoming of Judicial process in regulatory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adversarial </a:t>
            </a:r>
            <a:r>
              <a:rPr lang="en-US" dirty="0" smtClean="0"/>
              <a:t>mode does </a:t>
            </a:r>
            <a:r>
              <a:rPr lang="en-US" dirty="0"/>
              <a:t>not always lead to a complete resolution of </a:t>
            </a:r>
            <a:r>
              <a:rPr lang="en-US" dirty="0" smtClean="0"/>
              <a:t>disputes</a:t>
            </a:r>
          </a:p>
          <a:p>
            <a:r>
              <a:rPr lang="en-US" dirty="0"/>
              <a:t>not appropriate for technical subjects that are not limited to </a:t>
            </a:r>
            <a:r>
              <a:rPr lang="en-US" dirty="0" smtClean="0"/>
              <a:t>ascertaining </a:t>
            </a:r>
            <a:r>
              <a:rPr lang="en-US" dirty="0"/>
              <a:t>the </a:t>
            </a:r>
            <a:r>
              <a:rPr lang="en-US" dirty="0" smtClean="0"/>
              <a:t>facts</a:t>
            </a:r>
          </a:p>
          <a:p>
            <a:r>
              <a:rPr lang="en-US" dirty="0"/>
              <a:t>not efficacious in influencing </a:t>
            </a:r>
            <a:r>
              <a:rPr lang="en-US" dirty="0" smtClean="0"/>
              <a:t>long-term behavioral </a:t>
            </a:r>
            <a:r>
              <a:rPr lang="en-US" dirty="0"/>
              <a:t>changes among various </a:t>
            </a:r>
            <a:r>
              <a:rPr lang="en-US" dirty="0" smtClean="0"/>
              <a:t>parties</a:t>
            </a:r>
          </a:p>
          <a:p>
            <a:r>
              <a:rPr lang="en-US" dirty="0"/>
              <a:t>Unlike the judiciary, the regulators have to work within the </a:t>
            </a:r>
            <a:r>
              <a:rPr lang="en-US" dirty="0" smtClean="0"/>
              <a:t>parameters </a:t>
            </a:r>
            <a:r>
              <a:rPr lang="en-US" dirty="0"/>
              <a:t>of specified regulatory objectives, which are made clear in </a:t>
            </a:r>
            <a:r>
              <a:rPr lang="en-US" dirty="0" smtClean="0"/>
              <a:t>the legislation </a:t>
            </a:r>
            <a:r>
              <a:rPr lang="en-US" dirty="0"/>
              <a:t>itself and are also bound by the stated policy of the </a:t>
            </a:r>
            <a:r>
              <a:rPr lang="en-US" dirty="0" smtClean="0"/>
              <a:t>government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Shortcoming of Judicial process in regulatory </a:t>
            </a:r>
            <a:r>
              <a:rPr lang="en-IN" dirty="0" smtClean="0"/>
              <a:t>mechanism Contd</a:t>
            </a:r>
            <a:r>
              <a:rPr lang="en-IN" dirty="0" smtClean="0"/>
              <a:t>.-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judicial process is largely retroactive whereas </a:t>
            </a:r>
            <a:r>
              <a:rPr lang="en-US" dirty="0" smtClean="0"/>
              <a:t>the regulatory </a:t>
            </a:r>
            <a:r>
              <a:rPr lang="en-US" dirty="0"/>
              <a:t>process charged with responsibility for efficiency, </a:t>
            </a:r>
            <a:r>
              <a:rPr lang="en-US" dirty="0" err="1" smtClean="0"/>
              <a:t>growth,and</a:t>
            </a:r>
            <a:r>
              <a:rPr lang="en-US" dirty="0" smtClean="0"/>
              <a:t> </a:t>
            </a:r>
            <a:r>
              <a:rPr lang="en-US" dirty="0"/>
              <a:t>sector development has to be pro-active, and, where necessary, </a:t>
            </a:r>
            <a:r>
              <a:rPr lang="en-US" dirty="0" smtClean="0"/>
              <a:t>go beyond </a:t>
            </a:r>
            <a:r>
              <a:rPr lang="en-US" dirty="0"/>
              <a:t>current data to look at the future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Basic features of </a:t>
            </a:r>
            <a:r>
              <a:rPr lang="en-IN" dirty="0" smtClean="0"/>
              <a:t>Regulatory </a:t>
            </a:r>
            <a:r>
              <a:rPr lang="en-IN" dirty="0" smtClean="0"/>
              <a:t>bodies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</a:t>
            </a:r>
            <a:r>
              <a:rPr lang="en-US" dirty="0" smtClean="0"/>
              <a:t>conventional </a:t>
            </a:r>
            <a:r>
              <a:rPr lang="en-US" dirty="0"/>
              <a:t>regulatory </a:t>
            </a:r>
            <a:r>
              <a:rPr lang="en-US" dirty="0" smtClean="0"/>
              <a:t>approach </a:t>
            </a:r>
            <a:r>
              <a:rPr lang="en-US" dirty="0" smtClean="0"/>
              <a:t>mimics judicial process to </a:t>
            </a:r>
            <a:r>
              <a:rPr lang="en-US" dirty="0"/>
              <a:t>some extent, with deviation being seen primarily with regard to </a:t>
            </a:r>
            <a:r>
              <a:rPr lang="en-US" dirty="0" smtClean="0"/>
              <a:t>the evidentiary rules</a:t>
            </a:r>
          </a:p>
          <a:p>
            <a:r>
              <a:rPr lang="en-US" dirty="0"/>
              <a:t>A</a:t>
            </a:r>
            <a:r>
              <a:rPr lang="en-US" dirty="0" smtClean="0"/>
              <a:t>lternative </a:t>
            </a:r>
            <a:r>
              <a:rPr lang="en-US" dirty="0"/>
              <a:t>process seeks to get away </a:t>
            </a:r>
            <a:r>
              <a:rPr lang="en-US" dirty="0" smtClean="0"/>
              <a:t>from the </a:t>
            </a:r>
            <a:r>
              <a:rPr lang="en-US" dirty="0"/>
              <a:t>adversarial model and tries to build </a:t>
            </a:r>
            <a:r>
              <a:rPr lang="en-US" dirty="0" smtClean="0"/>
              <a:t>consensus</a:t>
            </a:r>
          </a:p>
          <a:p>
            <a:r>
              <a:rPr lang="en-US" dirty="0" smtClean="0"/>
              <a:t>Improve </a:t>
            </a:r>
            <a:r>
              <a:rPr lang="en-US" dirty="0"/>
              <a:t>the quality of information </a:t>
            </a:r>
            <a:r>
              <a:rPr lang="en-US" dirty="0" smtClean="0"/>
              <a:t>for decision-making process</a:t>
            </a:r>
          </a:p>
          <a:p>
            <a:r>
              <a:rPr lang="en-US" dirty="0" smtClean="0"/>
              <a:t> </a:t>
            </a:r>
            <a:r>
              <a:rPr lang="en-US" dirty="0"/>
              <a:t>R</a:t>
            </a:r>
            <a:r>
              <a:rPr lang="en-US" dirty="0" smtClean="0"/>
              <a:t>ecognize </a:t>
            </a:r>
            <a:r>
              <a:rPr lang="en-US" dirty="0"/>
              <a:t>the </a:t>
            </a:r>
            <a:r>
              <a:rPr lang="en-US" dirty="0" err="1"/>
              <a:t>multipolar</a:t>
            </a:r>
            <a:r>
              <a:rPr lang="en-US" dirty="0"/>
              <a:t> </a:t>
            </a:r>
            <a:r>
              <a:rPr lang="en-US" dirty="0" smtClean="0"/>
              <a:t>nature of </a:t>
            </a:r>
            <a:r>
              <a:rPr lang="en-US" dirty="0"/>
              <a:t>the disputes that come up before </a:t>
            </a:r>
            <a:r>
              <a:rPr lang="en-US" dirty="0" smtClean="0"/>
              <a:t>regulators</a:t>
            </a:r>
          </a:p>
          <a:p>
            <a:r>
              <a:rPr lang="en-US" dirty="0" smtClean="0"/>
              <a:t>K</a:t>
            </a:r>
            <a:r>
              <a:rPr lang="en-US" dirty="0" smtClean="0"/>
              <a:t>eep </a:t>
            </a:r>
            <a:r>
              <a:rPr lang="en-US" dirty="0"/>
              <a:t>down the </a:t>
            </a:r>
            <a:r>
              <a:rPr lang="en-US" dirty="0" smtClean="0"/>
              <a:t>levels </a:t>
            </a:r>
            <a:r>
              <a:rPr lang="en-US" dirty="0"/>
              <a:t>of antagonisms that lead to endless appeals.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Basic features of Regulatory </a:t>
            </a:r>
            <a:r>
              <a:rPr lang="en-IN" dirty="0" smtClean="0"/>
              <a:t>bodies contd.-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Quasi-Judicial </a:t>
            </a:r>
            <a:r>
              <a:rPr lang="en-IN" dirty="0" smtClean="0"/>
              <a:t>Authorities</a:t>
            </a:r>
            <a:endParaRPr lang="en-IN" dirty="0" smtClean="0"/>
          </a:p>
          <a:p>
            <a:r>
              <a:rPr lang="en-IN" dirty="0" smtClean="0"/>
              <a:t>Powers of Civil court to conduct enquiries</a:t>
            </a:r>
            <a:endParaRPr lang="en-IN" dirty="0" smtClean="0"/>
          </a:p>
          <a:p>
            <a:r>
              <a:rPr lang="en-IN" dirty="0" smtClean="0"/>
              <a:t>Investigation powers in some cases including power to search from </a:t>
            </a:r>
            <a:r>
              <a:rPr lang="en-IN" dirty="0" err="1" smtClean="0"/>
              <a:t>CrPC</a:t>
            </a:r>
            <a:endParaRPr lang="en-IN" dirty="0" smtClean="0"/>
          </a:p>
          <a:p>
            <a:r>
              <a:rPr lang="en-IN" dirty="0" smtClean="0"/>
              <a:t>Principles of Natural justice</a:t>
            </a:r>
          </a:p>
          <a:p>
            <a:r>
              <a:rPr lang="en-IN" dirty="0" smtClean="0"/>
              <a:t>Legal Precedent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1285</Words>
  <Application>Microsoft Office PowerPoint</Application>
  <PresentationFormat>On-screen Show (4:3)</PresentationFormat>
  <Paragraphs>163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Judicial Process within regulator</vt:lpstr>
      <vt:lpstr>Regulatory bodies- Genesis</vt:lpstr>
      <vt:lpstr>Regulatory bodies-Basic conditions</vt:lpstr>
      <vt:lpstr>Regulatory bodies-Status</vt:lpstr>
      <vt:lpstr>Basic features of Judicial process</vt:lpstr>
      <vt:lpstr>Shortcoming of Judicial process in regulatory mechanism</vt:lpstr>
      <vt:lpstr>Shortcoming of Judicial process in regulatory mechanism Contd.-</vt:lpstr>
      <vt:lpstr>Basic features of Regulatory bodies</vt:lpstr>
      <vt:lpstr>Basic features of Regulatory bodies contd.-</vt:lpstr>
      <vt:lpstr>Quasi judicial Authorities</vt:lpstr>
      <vt:lpstr> Powers of Civil court to conduct enquiries </vt:lpstr>
      <vt:lpstr>Search and Seizure</vt:lpstr>
      <vt:lpstr>Principles of Natural justice </vt:lpstr>
      <vt:lpstr>Speaking order</vt:lpstr>
      <vt:lpstr>Legal Precedent</vt:lpstr>
      <vt:lpstr>Regulatory authorities-Accountability</vt:lpstr>
      <vt:lpstr>Regulatory authorities-Accountability Contd-</vt:lpstr>
      <vt:lpstr>Review jurisdiction</vt:lpstr>
      <vt:lpstr>Review jurisdiction Contd-</vt:lpstr>
      <vt:lpstr>Appellate Jurisdiction of courts</vt:lpstr>
      <vt:lpstr>Evaluation</vt:lpstr>
      <vt:lpstr>Way ahead</vt:lpstr>
      <vt:lpstr>Slide 23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Judicial Process within regulaor</dc:title>
  <dc:creator>FO</dc:creator>
  <cp:lastModifiedBy>FO</cp:lastModifiedBy>
  <cp:revision>35</cp:revision>
  <dcterms:created xsi:type="dcterms:W3CDTF">2019-12-31T09:32:55Z</dcterms:created>
  <dcterms:modified xsi:type="dcterms:W3CDTF">2020-01-06T12:00:35Z</dcterms:modified>
</cp:coreProperties>
</file>